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37"/>
  </p:notesMasterIdLst>
  <p:sldIdLst>
    <p:sldId id="300" r:id="rId2"/>
    <p:sldId id="284" r:id="rId3"/>
    <p:sldId id="286" r:id="rId4"/>
    <p:sldId id="311" r:id="rId5"/>
    <p:sldId id="375" r:id="rId6"/>
    <p:sldId id="292" r:id="rId7"/>
    <p:sldId id="293" r:id="rId8"/>
    <p:sldId id="298" r:id="rId9"/>
    <p:sldId id="348" r:id="rId10"/>
    <p:sldId id="350" r:id="rId11"/>
    <p:sldId id="366" r:id="rId12"/>
    <p:sldId id="361" r:id="rId13"/>
    <p:sldId id="363" r:id="rId14"/>
    <p:sldId id="352" r:id="rId15"/>
    <p:sldId id="354" r:id="rId16"/>
    <p:sldId id="326" r:id="rId17"/>
    <p:sldId id="356" r:id="rId18"/>
    <p:sldId id="338" r:id="rId19"/>
    <p:sldId id="340" r:id="rId20"/>
    <p:sldId id="302" r:id="rId21"/>
    <p:sldId id="306" r:id="rId22"/>
    <p:sldId id="346" r:id="rId23"/>
    <p:sldId id="357" r:id="rId24"/>
    <p:sldId id="358" r:id="rId25"/>
    <p:sldId id="341" r:id="rId26"/>
    <p:sldId id="342" r:id="rId27"/>
    <p:sldId id="369" r:id="rId28"/>
    <p:sldId id="367" r:id="rId29"/>
    <p:sldId id="368" r:id="rId30"/>
    <p:sldId id="372" r:id="rId31"/>
    <p:sldId id="376" r:id="rId32"/>
    <p:sldId id="377" r:id="rId33"/>
    <p:sldId id="370" r:id="rId34"/>
    <p:sldId id="373" r:id="rId35"/>
    <p:sldId id="374" r:id="rId36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0941" autoAdjust="0"/>
  </p:normalViewPr>
  <p:slideViewPr>
    <p:cSldViewPr>
      <p:cViewPr varScale="1">
        <p:scale>
          <a:sx n="88" d="100"/>
          <a:sy n="88" d="100"/>
        </p:scale>
        <p:origin x="179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AA3CD-5E74-4752-92C1-E84AE11F8B70}" type="datetimeFigureOut">
              <a:rPr lang="be-BY" smtClean="0"/>
              <a:t>18.12.2025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A6D1C-44C1-4C1B-8D0B-F69879D9D222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144249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A6D1C-44C1-4C1B-8D0B-F69879D9D222}" type="slidenum">
              <a:rPr lang="be-BY" smtClean="0"/>
              <a:t>3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95352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A6D1C-44C1-4C1B-8D0B-F69879D9D222}" type="slidenum">
              <a:rPr lang="be-BY" smtClean="0"/>
              <a:t>19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07562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9A24-1CD5-4F82-AB2C-D3A0C9D1A3C2}" type="datetimeFigureOut">
              <a:rPr lang="be-BY" smtClean="0"/>
              <a:t>18.12.2025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32932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9A24-1CD5-4F82-AB2C-D3A0C9D1A3C2}" type="datetimeFigureOut">
              <a:rPr lang="be-BY" smtClean="0"/>
              <a:t>18.12.2025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04109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9A24-1CD5-4F82-AB2C-D3A0C9D1A3C2}" type="datetimeFigureOut">
              <a:rPr lang="be-BY" smtClean="0"/>
              <a:t>18.12.2025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76923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9A24-1CD5-4F82-AB2C-D3A0C9D1A3C2}" type="datetimeFigureOut">
              <a:rPr lang="be-BY" smtClean="0"/>
              <a:t>18.12.2025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72741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9A24-1CD5-4F82-AB2C-D3A0C9D1A3C2}" type="datetimeFigureOut">
              <a:rPr lang="be-BY" smtClean="0"/>
              <a:t>18.12.2025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15940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9A24-1CD5-4F82-AB2C-D3A0C9D1A3C2}" type="datetimeFigureOut">
              <a:rPr lang="be-BY" smtClean="0"/>
              <a:t>18.12.2025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39033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9A24-1CD5-4F82-AB2C-D3A0C9D1A3C2}" type="datetimeFigureOut">
              <a:rPr lang="be-BY" smtClean="0"/>
              <a:t>18.12.2025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75976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9A24-1CD5-4F82-AB2C-D3A0C9D1A3C2}" type="datetimeFigureOut">
              <a:rPr lang="be-BY" smtClean="0"/>
              <a:t>18.12.2025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84731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9A24-1CD5-4F82-AB2C-D3A0C9D1A3C2}" type="datetimeFigureOut">
              <a:rPr lang="be-BY" smtClean="0"/>
              <a:t>18.12.2025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56942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9A24-1CD5-4F82-AB2C-D3A0C9D1A3C2}" type="datetimeFigureOut">
              <a:rPr lang="be-BY" smtClean="0"/>
              <a:t>18.12.2025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67040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9A24-1CD5-4F82-AB2C-D3A0C9D1A3C2}" type="datetimeFigureOut">
              <a:rPr lang="be-BY" smtClean="0"/>
              <a:t>18.12.2025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71278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79A24-1CD5-4F82-AB2C-D3A0C9D1A3C2}" type="datetimeFigureOut">
              <a:rPr lang="be-BY" smtClean="0"/>
              <a:t>18.12.2025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94622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library.ru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982" y="4365104"/>
            <a:ext cx="1785482" cy="248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76672"/>
            <a:ext cx="878497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НАУЧНАЯ </a:t>
            </a:r>
            <a:r>
              <a:rPr lang="ru-RU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ЭЛЕКТРОННАЯ БИБЛИОТЕКА </a:t>
            </a:r>
            <a:r>
              <a:rPr lang="ru-RU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E‐LIBRARY</a:t>
            </a:r>
            <a:endParaRPr lang="en-US" sz="32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РОССИЙСКИЙ ИНДЕКС НАУЧНОГО ЦИТИРОВАНИЯ </a:t>
            </a:r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(РИНЦ</a:t>
            </a:r>
            <a:r>
              <a:rPr lang="ru-RU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32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АНАЛИТИЧЕСКАЯ СИСТЕМА 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32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INDEX</a:t>
            </a:r>
          </a:p>
        </p:txBody>
      </p:sp>
    </p:spTree>
    <p:extLst>
      <p:ext uri="{BB962C8B-B14F-4D97-AF65-F5344CB8AC3E}">
        <p14:creationId xmlns:p14="http://schemas.microsoft.com/office/powerpoint/2010/main" val="27327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Мои документы\РИНЦ Презентации\screenshots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0" y="1940824"/>
            <a:ext cx="2123728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050" idx="1"/>
          </p:cNvCxnSpPr>
          <p:nvPr/>
        </p:nvCxnSpPr>
        <p:spPr>
          <a:xfrm flipV="1">
            <a:off x="0" y="2516888"/>
            <a:ext cx="2123728" cy="5966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>
            <a:stCxn id="2050" idx="1"/>
          </p:cNvCxnSpPr>
          <p:nvPr/>
        </p:nvCxnSpPr>
        <p:spPr>
          <a:xfrm>
            <a:off x="0" y="3113584"/>
            <a:ext cx="1979712" cy="171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4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Мои документы\РИНЦ Презентации\screenshots\Firefox_Screenshot_2017-03-31T08-40-32.870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5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9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заполнении регистрационной анкеты необходимо обратить внимание на следующие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важные моменты:</a:t>
            </a:r>
          </a:p>
          <a:p>
            <a:pPr lvl="0"/>
            <a:endParaRPr lang="ru-RU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указании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организации - места работы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очень важно, чтобы организация была выбрана из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нормативного списка базы данных, а не введена вручную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большой вероятностью она уже есть среди более 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000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научно-образовательных организаций, зарегистрированных в РИНЦ.</a:t>
            </a:r>
          </a:p>
          <a:p>
            <a:pPr lvl="0"/>
            <a:endParaRPr lang="ru-RU" sz="2000" b="1" dirty="0">
              <a:solidFill>
                <a:srgbClr val="1F497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Вы работаете или работали раньше в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нескольких организациях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указывали эти организации в своих публикациях - заполните поле с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дополнительным списком Ваших организаций в конце регистрационной анкеты.</a:t>
            </a:r>
          </a:p>
          <a:p>
            <a:pPr lvl="0"/>
            <a:endParaRPr lang="ru-RU" sz="2000" b="1" dirty="0">
              <a:solidFill>
                <a:srgbClr val="1F497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 регистрации Вы должны выбрать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уникальное имя пользователя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входа в библиотеку и указать Ваш персональный, уникальный и действующий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адрес электронной почты.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0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35292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При заполнении регистрационной анкеты необходимо обратить внимание на следующие </a:t>
            </a:r>
            <a:r>
              <a:rPr lang="ru-RU" sz="2800" b="1" u="sng" dirty="0">
                <a:solidFill>
                  <a:srgbClr val="FF0000"/>
                </a:solidFill>
              </a:rPr>
              <a:t>важные моменты:</a:t>
            </a: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4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Рекомендуется также указывать при регистрации </a:t>
            </a:r>
            <a:r>
              <a:rPr lang="ru-RU" sz="2800" b="1" dirty="0">
                <a:solidFill>
                  <a:srgbClr val="FF0000"/>
                </a:solidFill>
              </a:rPr>
              <a:t>дополнительный адрес электронной </a:t>
            </a:r>
            <a:r>
              <a:rPr lang="ru-RU" sz="2800" b="1" dirty="0" smtClean="0">
                <a:solidFill>
                  <a:srgbClr val="FF0000"/>
                </a:solidFill>
              </a:rPr>
              <a:t>почты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Это позволит связаться с Вами в случае недоступности основного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адреса. </a:t>
            </a: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 конце регистрационной формы есть </a:t>
            </a:r>
            <a:r>
              <a:rPr lang="ru-RU" sz="2800" b="1" dirty="0">
                <a:solidFill>
                  <a:srgbClr val="FF0000"/>
                </a:solidFill>
              </a:rPr>
              <a:t>поле для ввода фамилии и инициалов на английском языке. </a:t>
            </a:r>
            <a:endParaRPr lang="be-BY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Мои документы\РИНЦ Презентации\screenshots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669674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107504" y="692696"/>
            <a:ext cx="1728192" cy="2808312"/>
          </a:xfrm>
          <a:prstGeom prst="foldedCorner">
            <a:avLst/>
          </a:prstGeom>
          <a:solidFill>
            <a:srgbClr val="FFE0D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dirty="0">
                <a:solidFill>
                  <a:schemeClr val="tx1"/>
                </a:solidFill>
              </a:rPr>
              <a:t>Пункты анкеты, отмеченные красной звёздочкой, обязательны для заполнения (!)</a:t>
            </a:r>
            <a:endParaRPr lang="ru-RU" sz="14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763688" y="2704257"/>
            <a:ext cx="1368152" cy="2833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619672" y="3212976"/>
            <a:ext cx="1980220" cy="8265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7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Мои документы\РИНЦ Презентации\screenshots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684076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нутый угол 5"/>
          <p:cNvSpPr/>
          <p:nvPr/>
        </p:nvSpPr>
        <p:spPr>
          <a:xfrm>
            <a:off x="7308304" y="1844824"/>
            <a:ext cx="1656184" cy="2304256"/>
          </a:xfrm>
          <a:prstGeom prst="foldedCorner">
            <a:avLst/>
          </a:prstGeom>
          <a:solidFill>
            <a:srgbClr val="FFE0D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1F497D">
                    <a:lumMod val="75000"/>
                  </a:srgbClr>
                </a:solidFill>
              </a:rPr>
              <a:t>Если Вам предлагают выбрать данные из встроенного словаря - выбирайте из словаря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588224" y="2924944"/>
            <a:ext cx="720080" cy="50405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588224" y="2276872"/>
            <a:ext cx="720080" cy="43204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4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заполнения регистрационной формы нажмите на кнопку 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"Сохранить"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конце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формы. 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проверке Вашей регистрационной формы на сервере будут обнаружены ошибки заполнения, Вам будет выдано соответствующее сообщение и форма возвращена на доработку.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этом 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обнаруженные ошибки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будут перечислены в начале регистрационной формы и 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выделены красным цветом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Исправьте их и повторно нажмите на ссылку 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"Сохранить изменения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".</a:t>
            </a:r>
            <a:endParaRPr lang="be-BY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Мои документы\РИНЦ Презентации\screenshots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561662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нутый угол 4"/>
          <p:cNvSpPr/>
          <p:nvPr/>
        </p:nvSpPr>
        <p:spPr>
          <a:xfrm>
            <a:off x="6804248" y="3573016"/>
            <a:ext cx="1800200" cy="2520280"/>
          </a:xfrm>
          <a:prstGeom prst="foldedCorner">
            <a:avLst/>
          </a:prstGeom>
          <a:solidFill>
            <a:srgbClr val="FFE0D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Заполнив анкету, кликните на кнопку </a:t>
            </a:r>
            <a:r>
              <a:rPr lang="ru-RU" sz="1400" b="1" dirty="0">
                <a:solidFill>
                  <a:srgbClr val="FF0000"/>
                </a:solidFill>
              </a:rPr>
              <a:t>«Сохранить».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707906" y="5445224"/>
            <a:ext cx="3096342" cy="10801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нутый угол 8"/>
          <p:cNvSpPr/>
          <p:nvPr/>
        </p:nvSpPr>
        <p:spPr>
          <a:xfrm>
            <a:off x="6804248" y="332656"/>
            <a:ext cx="1800200" cy="2376264"/>
          </a:xfrm>
          <a:prstGeom prst="foldedCorner">
            <a:avLst/>
          </a:prstGeom>
          <a:solidFill>
            <a:srgbClr val="FFE0D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dirty="0" smtClean="0">
                <a:solidFill>
                  <a:schemeClr val="tx1"/>
                </a:solidFill>
              </a:rPr>
              <a:t>Поставить флажок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</a:rPr>
              <a:t>Зарегистрироват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ь меня как автора в системе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Science  Index</a:t>
            </a:r>
            <a:endParaRPr lang="ru-RU" sz="1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1331640" y="404664"/>
            <a:ext cx="5472608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592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регистрировались в качестве автора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системе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INDEX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то после успешного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подтверждения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регистрации Ваша анкета поступает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рассмотрение в службу поддержки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РИНЦ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где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производится: 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во-первых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идентификация Вас как автора в Российском индексе научного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цитирования;</a:t>
            </a:r>
          </a:p>
          <a:p>
            <a:pPr marL="342900" indent="-342900">
              <a:buFontTx/>
              <a:buChar char="-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во-вторых, глобальный поиск по всей базе данных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РИНЦ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Ваших публикаций и цитирований, и затем формирование и проверка Вашего списка публикаций и цитирований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Эти операции могут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занимать до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семи рабочих </a:t>
            </a: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дней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be-BY" sz="20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83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Научная электронная библиотека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оставляет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собой право отказать пользователю в доступе к сервисам для авторов в системе 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INDEX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любой момент без объяснения причин, в том числе на стадии регистрации автора, если будут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обнаружены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попытки намеренного предоставления недостоверной информации или недобросовестного использования возможностей системы. </a:t>
            </a:r>
            <a:endParaRPr lang="be-BY" sz="28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8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92696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ru-RU" altLang="be-BY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Научная электронная библиотека </a:t>
            </a:r>
            <a:r>
              <a:rPr lang="ru-RU" altLang="be-BY" sz="28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eLIBRARY.RU</a:t>
            </a:r>
            <a:r>
              <a:rPr lang="ru-RU" altLang="be-BY" sz="2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это крупнейший российский информационный портал в области науки, технологии, медицины и образования, содержащий рефераты и полные тексты более </a:t>
            </a:r>
            <a:r>
              <a:rPr lang="en-US" altLang="be-BY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r>
            <a:r>
              <a:rPr lang="ru-RU" altLang="be-BY" sz="28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be-BY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lang="ru-RU" altLang="be-BY" sz="2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научных статей и публикаций.</a:t>
            </a:r>
          </a:p>
        </p:txBody>
      </p:sp>
    </p:spTree>
    <p:extLst>
      <p:ext uri="{BB962C8B-B14F-4D97-AF65-F5344CB8AC3E}">
        <p14:creationId xmlns:p14="http://schemas.microsoft.com/office/powerpoint/2010/main" val="14097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 bwMode="auto">
          <a:xfrm>
            <a:off x="467544" y="476672"/>
            <a:ext cx="5328592" cy="3096344"/>
          </a:xfrm>
          <a:prstGeom prst="foldedCorner">
            <a:avLst/>
          </a:prstGeom>
          <a:solidFill>
            <a:srgbClr val="FFE0D1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auto" latinLnBrk="0" hangingPunct="0">
              <a:lnSpc>
                <a:spcPct val="134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регистрации в качестве автора в системе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600" b="1" i="0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адрес Вашей электронной почты будет отправлено письмо с кодом подтверждения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регистрации. После получения этого письма Вам нужно будет перейти по ссылке, указанной в тексте письма. Если Вы не получите это письмо, то не сможете </a:t>
            </a:r>
            <a: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ершить процедуру регистрации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600" b="1" i="0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автора в системе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sng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6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6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3214688" y="3789040"/>
            <a:ext cx="5389760" cy="2880320"/>
          </a:xfrm>
          <a:prstGeom prst="foldedCorner">
            <a:avLst/>
          </a:prstGeom>
          <a:solidFill>
            <a:srgbClr val="FFE0D1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>
            <a:normAutofit fontScale="25000" lnSpcReduction="20000"/>
          </a:bodyPr>
          <a:lstStyle/>
          <a:p>
            <a:pPr marL="342900" marR="0" lvl="0" indent="-342900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400" b="1" i="0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kumimoji="0" lang="ru-RU" sz="64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Присвоенный </a:t>
            </a:r>
            <a:r>
              <a:rPr kumimoji="0" lang="ru-RU" sz="6400" b="1" i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Вам </a:t>
            </a:r>
            <a:r>
              <a:rPr kumimoji="0" lang="ru-RU" sz="64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персональный идентификационный код </a:t>
            </a:r>
            <a:r>
              <a:rPr kumimoji="0" lang="ru-RU" sz="6400" b="1" i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автора (</a:t>
            </a:r>
            <a:r>
              <a:rPr kumimoji="0" lang="ru-RU" sz="64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SPIN-код</a:t>
            </a:r>
            <a:r>
              <a:rPr kumimoji="0" lang="ru-RU" sz="6400" b="1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kumimoji="0" lang="ru-RU" sz="6400" b="1" i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системе </a:t>
            </a:r>
            <a:r>
              <a:rPr kumimoji="0" lang="ru-RU" sz="64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r>
              <a:rPr kumimoji="0" lang="ru-RU" sz="64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6400" b="1" i="0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</a:t>
            </a:r>
            <a:r>
              <a:rPr kumimoji="0" lang="ru-RU" sz="6400" b="0" i="0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6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автоматически </a:t>
            </a:r>
            <a:r>
              <a:rPr kumimoji="0" lang="ru-RU" sz="6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откроет Вам </a:t>
            </a:r>
            <a:r>
              <a:rPr kumimoji="0" lang="ru-RU" sz="6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доступ к новым сервисам, которые система </a:t>
            </a:r>
            <a:r>
              <a:rPr kumimoji="0" lang="ru-RU" sz="6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r>
              <a:rPr kumimoji="0" lang="ru-RU" sz="6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6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</a:t>
            </a:r>
            <a:r>
              <a:rPr kumimoji="0" lang="ru-RU" sz="6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6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предоставляет для авторов научных публикаций</a:t>
            </a:r>
            <a:r>
              <a:rPr kumimoji="0" lang="ru-RU" sz="49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5138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91" y="116632"/>
            <a:ext cx="9144000" cy="133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" marR="195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</a:t>
            </a:r>
            <a:r>
              <a:rPr lang="ru-RU" b="1" spc="12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окончания</a:t>
            </a:r>
            <a:r>
              <a:rPr lang="ru-RU" b="1" spc="13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spc="-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процесса</a:t>
            </a:r>
            <a:r>
              <a:rPr lang="ru-RU" b="1" spc="13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регистрации</a:t>
            </a:r>
            <a:r>
              <a:rPr lang="ru-RU" b="1" spc="13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spc="-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вам</a:t>
            </a:r>
            <a:r>
              <a:rPr lang="ru-RU" b="1" spc="12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spc="-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придет</a:t>
            </a:r>
            <a:r>
              <a:rPr lang="ru-RU" b="1" spc="13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spc="-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письмо</a:t>
            </a:r>
            <a:r>
              <a:rPr lang="ru-RU" b="1" spc="12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b="1" spc="12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электронный</a:t>
            </a:r>
            <a:r>
              <a:rPr lang="ru-RU" b="1" spc="14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адрес,</a:t>
            </a:r>
            <a:r>
              <a:rPr lang="ru-RU" b="1" spc="32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указанный</a:t>
            </a:r>
            <a:r>
              <a:rPr lang="ru-RU" b="1" spc="33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b="1" spc="32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spc="-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анкете.</a:t>
            </a:r>
            <a:r>
              <a:rPr lang="ru-RU" b="1" spc="33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b="1" spc="32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письме</a:t>
            </a:r>
            <a:r>
              <a:rPr lang="ru-RU" b="1" spc="32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</a:t>
            </a:r>
            <a:r>
              <a:rPr lang="ru-RU" b="1" spc="33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spc="-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нажать</a:t>
            </a:r>
            <a:r>
              <a:rPr lang="ru-RU" b="1" spc="33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b="1" spc="33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spc="-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ссылку</a:t>
            </a:r>
            <a:r>
              <a:rPr lang="ru-RU" b="1" spc="15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активации</a:t>
            </a:r>
            <a:r>
              <a:rPr lang="ru-RU" b="1" spc="-6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регистрации</a:t>
            </a:r>
            <a:r>
              <a:rPr lang="ru-RU" b="1" spc="-6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b="1" spc="-6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spc="-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системе   </a:t>
            </a:r>
            <a:r>
              <a:rPr lang="en-US" b="1" u="sng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r>
              <a:rPr lang="en-US" b="1" u="sng" spc="-6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</a:t>
            </a:r>
            <a:r>
              <a:rPr lang="ru-RU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be-BY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08723" y="1628800"/>
            <a:ext cx="8726176" cy="5229200"/>
            <a:chOff x="2299" y="1226"/>
            <a:chExt cx="7373" cy="3185"/>
          </a:xfrm>
        </p:grpSpPr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" y="1226"/>
              <a:ext cx="7373" cy="3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324" y="3434"/>
              <a:ext cx="5610" cy="14"/>
              <a:chOff x="2324" y="3434"/>
              <a:chExt cx="5610" cy="14"/>
            </a:xfrm>
          </p:grpSpPr>
          <p:sp>
            <p:nvSpPr>
              <p:cNvPr id="5" name="Freeform 7"/>
              <p:cNvSpPr>
                <a:spLocks/>
              </p:cNvSpPr>
              <p:nvPr/>
            </p:nvSpPr>
            <p:spPr bwMode="auto">
              <a:xfrm>
                <a:off x="2324" y="3434"/>
                <a:ext cx="5610" cy="14"/>
              </a:xfrm>
              <a:custGeom>
                <a:avLst/>
                <a:gdLst>
                  <a:gd name="T0" fmla="+- 0 2324 2324"/>
                  <a:gd name="T1" fmla="*/ T0 w 5610"/>
                  <a:gd name="T2" fmla="+- 0 3447 3434"/>
                  <a:gd name="T3" fmla="*/ 3447 h 14"/>
                  <a:gd name="T4" fmla="+- 0 7934 2324"/>
                  <a:gd name="T5" fmla="*/ T4 w 5610"/>
                  <a:gd name="T6" fmla="+- 0 3434 3434"/>
                  <a:gd name="T7" fmla="*/ 3434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610" h="14">
                    <a:moveTo>
                      <a:pt x="0" y="13"/>
                    </a:moveTo>
                    <a:lnTo>
                      <a:pt x="5610" y="0"/>
                    </a:lnTo>
                  </a:path>
                </a:pathLst>
              </a:custGeom>
              <a:noFill/>
              <a:ln w="127000">
                <a:solidFill>
                  <a:srgbClr val="4F81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e-BY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22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Теперь, когда Вы будете входить в Научную электронную библиотеку </a:t>
            </a:r>
            <a:r>
              <a:rPr lang="en-US" sz="2400" b="1" dirty="0" smtClean="0">
                <a:solidFill>
                  <a:srgbClr val="FF0000"/>
                </a:solidFill>
              </a:rPr>
              <a:t>E-Library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под своим именем, Вы будете видеть свой индивидуальный </a:t>
            </a:r>
            <a:r>
              <a:rPr lang="en-US" sz="2400" b="1" dirty="0" smtClean="0">
                <a:solidFill>
                  <a:srgbClr val="FF0000"/>
                </a:solidFill>
              </a:rPr>
              <a:t>SPIN-</a:t>
            </a:r>
            <a:r>
              <a:rPr lang="ru-RU" sz="2400" b="1" dirty="0" smtClean="0">
                <a:solidFill>
                  <a:srgbClr val="FF0000"/>
                </a:solidFill>
              </a:rPr>
              <a:t>код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автора, который генерируется автоматически при регистрации в </a:t>
            </a:r>
            <a:r>
              <a:rPr lang="en-US" sz="20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r>
              <a:rPr lang="en-US" sz="2000" b="1" u="sng" spc="-6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</a:t>
            </a:r>
            <a:endParaRPr lang="be-BY" sz="2400" dirty="0"/>
          </a:p>
        </p:txBody>
      </p:sp>
      <p:pic>
        <p:nvPicPr>
          <p:cNvPr id="4" name="Picture 2" descr="X:\Мои документы\РИНЦ Презентации\screenshots\Рисунок2 cop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18" y="1700808"/>
            <a:ext cx="4724362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111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Мои документы\РИНЦ Презентации\screenshots\Firefox_Screenshot_2017-04-11T11-50-06.909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663" y="-1262063"/>
            <a:ext cx="9839326" cy="93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>
            <a:stCxn id="2050" idx="1"/>
          </p:cNvCxnSpPr>
          <p:nvPr/>
        </p:nvCxnSpPr>
        <p:spPr>
          <a:xfrm>
            <a:off x="-347663" y="3429000"/>
            <a:ext cx="914400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8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Мои документы\РИНЦ Презентации\screenshots\Firefox_Screenshot_2017-04-11T11-51-39.858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300" y="38100"/>
            <a:ext cx="11658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-972616" y="2636912"/>
            <a:ext cx="21602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432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ПОИСК АВТОРА</a:t>
            </a:r>
            <a:endParaRPr lang="be-BY" sz="3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X:\Мои документы\РИНЦ Презентации\screenshots\Firefox_Screenshot_2017-04-11T07-15-45.668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59" y="948217"/>
            <a:ext cx="5404753" cy="585345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7499104" y="4509120"/>
            <a:ext cx="1296144" cy="1584176"/>
          </a:xfrm>
          <a:prstGeom prst="foldedCorner">
            <a:avLst/>
          </a:prstGeom>
          <a:solidFill>
            <a:srgbClr val="FFE0D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Индекс</a:t>
            </a:r>
          </a:p>
          <a:p>
            <a:pPr algn="ctr">
              <a:defRPr/>
            </a:pPr>
            <a:r>
              <a:rPr lang="ru-RU" sz="1400" b="1" dirty="0" err="1" smtClean="0">
                <a:solidFill>
                  <a:srgbClr val="1F497D">
                    <a:lumMod val="75000"/>
                  </a:srgbClr>
                </a:solidFill>
              </a:rPr>
              <a:t>Хирша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6763803" y="5372354"/>
            <a:ext cx="740096" cy="3027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6885176" y="4950864"/>
            <a:ext cx="688871" cy="1246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6310972" y="3224185"/>
            <a:ext cx="846094" cy="6832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458367" y="948217"/>
            <a:ext cx="1584176" cy="552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158257" y="3907456"/>
            <a:ext cx="2600220" cy="17391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нутый угол 25"/>
          <p:cNvSpPr/>
          <p:nvPr/>
        </p:nvSpPr>
        <p:spPr>
          <a:xfrm>
            <a:off x="107504" y="3224185"/>
            <a:ext cx="1512168" cy="1512169"/>
          </a:xfrm>
          <a:prstGeom prst="foldedCorner">
            <a:avLst/>
          </a:prstGeom>
          <a:solidFill>
            <a:srgbClr val="FFE0D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Если есть 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звездочка – автор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зарегистрирован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89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Мои документы\РИНЦ Презентации\screenshots\Firefox_Screenshot_2017-04-11T07-17-07.303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16632"/>
            <a:ext cx="619268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7452320" y="4797152"/>
            <a:ext cx="1368152" cy="1800200"/>
          </a:xfrm>
          <a:prstGeom prst="foldedCorner">
            <a:avLst/>
          </a:prstGeom>
          <a:solidFill>
            <a:srgbClr val="FFE0D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Список публикаций автора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4" name="Прямая со стрелкой 3"/>
          <p:cNvCxnSpPr>
            <a:stCxn id="3" idx="1"/>
          </p:cNvCxnSpPr>
          <p:nvPr/>
        </p:nvCxnSpPr>
        <p:spPr>
          <a:xfrm flipH="1">
            <a:off x="6480213" y="5697252"/>
            <a:ext cx="97210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нутый угол 9"/>
          <p:cNvSpPr/>
          <p:nvPr/>
        </p:nvSpPr>
        <p:spPr>
          <a:xfrm>
            <a:off x="7495594" y="2060848"/>
            <a:ext cx="1368152" cy="1872208"/>
          </a:xfrm>
          <a:prstGeom prst="foldedCorner">
            <a:avLst/>
          </a:prstGeom>
          <a:solidFill>
            <a:srgbClr val="FFE0D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Количество публикаций</a:t>
            </a:r>
          </a:p>
          <a:p>
            <a:pPr algn="ctr">
              <a:defRPr/>
            </a:pPr>
            <a:endParaRPr lang="ru-RU" sz="1400" b="1" dirty="0">
              <a:solidFill>
                <a:srgbClr val="1F497D">
                  <a:lumMod val="75000"/>
                </a:srgbClr>
              </a:solidFill>
            </a:endParaRPr>
          </a:p>
          <a:p>
            <a:pPr algn="ctr">
              <a:defRPr/>
            </a:pPr>
            <a:endParaRPr lang="ru-RU" sz="1400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Количество цитирований 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699792" y="2708920"/>
            <a:ext cx="4752528" cy="11464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508105" y="3470204"/>
            <a:ext cx="1944216" cy="385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452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836712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АНАЛИЗ  ПУБЛИКАЦИОННОЙ  АКТИВНОСТИ</a:t>
            </a:r>
          </a:p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СОТРУДНИКОВ</a:t>
            </a:r>
          </a:p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БГАТУ</a:t>
            </a:r>
            <a:endParaRPr lang="be-BY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9177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Мои документы\РИНЦ Презентации\screenshots\Firefox_Screenshot_2017-04-11T11-50-06.909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663" y="-1262063"/>
            <a:ext cx="9839326" cy="93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>
            <a:stCxn id="2050" idx="1"/>
          </p:cNvCxnSpPr>
          <p:nvPr/>
        </p:nvCxnSpPr>
        <p:spPr>
          <a:xfrm>
            <a:off x="-347663" y="3429000"/>
            <a:ext cx="914400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38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Мои документы\РИНЦ Презентации\screenshots\Firefox_Screenshot_2017-04-11T11-51-39.858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300" y="38100"/>
            <a:ext cx="11658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4539237" y="75850"/>
            <a:ext cx="3312368" cy="20669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63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9036496" cy="1296144"/>
          </a:xfrm>
        </p:spPr>
        <p:txBody>
          <a:bodyPr>
            <a:normAutofit fontScale="90000"/>
          </a:bodyPr>
          <a:lstStyle/>
          <a:p>
            <a:r>
              <a:rPr lang="ru-RU" altLang="be-BY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Российский индекс научного цитирования (РИНЦ) </a:t>
            </a:r>
            <a:br>
              <a:rPr lang="ru-RU" altLang="be-BY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be-BY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60848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  <a:defRPr/>
            </a:pPr>
            <a:r>
              <a:rPr lang="ru-RU" altLang="be-BY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 </a:t>
            </a:r>
            <a:r>
              <a:rPr lang="ru-RU" altLang="be-BY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национальная информационно-аналитическая система, аккумулирующая </a:t>
            </a:r>
            <a:r>
              <a:rPr lang="ru-RU" altLang="be-BY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</a:t>
            </a:r>
            <a:r>
              <a:rPr lang="ru-RU" altLang="be-BY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altLang="be-BY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altLang="be-BY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be-BY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миллионов публикаций, </a:t>
            </a:r>
            <a:r>
              <a:rPr lang="ru-RU" altLang="be-BY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также информацию о цитировании этих публикаций из более </a:t>
            </a:r>
            <a:r>
              <a:rPr lang="ru-RU" altLang="be-BY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US" altLang="be-BY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ru-RU" altLang="be-BY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 </a:t>
            </a:r>
            <a:r>
              <a:rPr lang="ru-RU" altLang="be-BY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российских журналов (</a:t>
            </a:r>
            <a:r>
              <a:rPr lang="ru-RU" altLang="be-BY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56</a:t>
            </a:r>
            <a:r>
              <a:rPr lang="en-US" altLang="be-BY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 </a:t>
            </a:r>
            <a:r>
              <a:rPr lang="ru-RU" altLang="be-BY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журналов представлены в полнотекстовом виде, а </a:t>
            </a:r>
            <a:r>
              <a:rPr lang="ru-RU" altLang="be-BY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altLang="be-BY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altLang="be-BY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</a:t>
            </a:r>
            <a:r>
              <a:rPr lang="ru-RU" altLang="be-BY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be-BY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журналов в открытом доступе). </a:t>
            </a:r>
            <a:endParaRPr lang="ru-RU" altLang="be-BY" sz="24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8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r="4839"/>
          <a:stretch/>
        </p:blipFill>
        <p:spPr>
          <a:xfrm>
            <a:off x="1547665" y="1127560"/>
            <a:ext cx="5832648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78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1"/>
          <a:stretch/>
        </p:blipFill>
        <p:spPr>
          <a:xfrm>
            <a:off x="2195736" y="60674"/>
            <a:ext cx="4608512" cy="67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31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32" y="1645765"/>
            <a:ext cx="6172735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03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67" r="1852" b="1424"/>
          <a:stretch/>
        </p:blipFill>
        <p:spPr>
          <a:xfrm>
            <a:off x="2699792" y="44624"/>
            <a:ext cx="3744416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87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" t="1126" r="2289" b="1126"/>
          <a:stretch/>
        </p:blipFill>
        <p:spPr>
          <a:xfrm>
            <a:off x="1547664" y="620688"/>
            <a:ext cx="597666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46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" b="1"/>
          <a:stretch/>
        </p:blipFill>
        <p:spPr>
          <a:xfrm>
            <a:off x="1580891" y="188640"/>
            <a:ext cx="5982218" cy="658964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3707904" y="4005064"/>
            <a:ext cx="5328593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>
            <a:off x="0" y="3657600"/>
            <a:ext cx="1907704" cy="25077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0" y="3657600"/>
            <a:ext cx="1907704" cy="2939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919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6792"/>
            <a:ext cx="8712968" cy="377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4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be-BY" sz="3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altLang="be-BY" sz="3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</a:t>
            </a:r>
            <a:r>
              <a:rPr lang="ru-RU" altLang="be-BY" sz="3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 </a:t>
            </a:r>
            <a:r>
              <a:rPr lang="ru-RU" altLang="be-BY" sz="3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это </a:t>
            </a:r>
            <a:r>
              <a:rPr lang="ru-RU" altLang="be-BY" sz="3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аналитическая </a:t>
            </a:r>
            <a:r>
              <a:rPr lang="ru-RU" altLang="be-BY" sz="3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надстройка над</a:t>
            </a:r>
            <a:r>
              <a:rPr lang="ru-RU" altLang="be-BY" sz="3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be-BY" sz="3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РИНЦ</a:t>
            </a:r>
            <a:r>
              <a:rPr lang="ru-RU" altLang="be-BY" sz="3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altLang="be-BY" sz="3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позволяющая проводить более </a:t>
            </a:r>
            <a:r>
              <a:rPr lang="ru-RU" altLang="be-BY" sz="3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детальные аналитические исследования и рассчитывать более сложные </a:t>
            </a:r>
            <a:r>
              <a:rPr lang="ru-RU" altLang="be-BY" sz="3000" b="1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наукометрические</a:t>
            </a:r>
            <a:r>
              <a:rPr lang="ru-RU" altLang="be-BY" sz="3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be-BY" sz="3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показатели</a:t>
            </a:r>
            <a:r>
              <a:rPr lang="ru-RU" altLang="be-BY" sz="3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чем </a:t>
            </a:r>
            <a:r>
              <a:rPr lang="ru-RU" altLang="be-BY" sz="3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базовом интерфейсе </a:t>
            </a:r>
            <a:r>
              <a:rPr lang="ru-RU" altLang="be-BY" sz="3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РИНЦ</a:t>
            </a:r>
            <a:r>
              <a:rPr lang="ru-RU" altLang="be-BY" sz="3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3"/>
            <a:ext cx="6984776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5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305342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 из всех журналов, индексируемых в </a:t>
            </a:r>
            <a:r>
              <a:rPr lang="ru-RU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РИНЦ</a:t>
            </a:r>
            <a:r>
              <a:rPr lang="ru-RU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была выделена коллекция лучших </a:t>
            </a:r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журналов и размещена 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платформе </a:t>
            </a:r>
            <a:r>
              <a:rPr lang="ru-RU" sz="2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виде отдельной базы данных </a:t>
            </a:r>
            <a:r>
              <a:rPr lang="ru-RU" sz="2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Russian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Citation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Это позволило </a:t>
            </a:r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расширить 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представительство российских научных журналов в международном информационном </a:t>
            </a:r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пространстве, 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слабо представленных в </a:t>
            </a:r>
            <a:r>
              <a:rPr lang="ru-RU" sz="28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ru-RU" sz="28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Scopus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be-BY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3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Возможности системы:</a:t>
            </a:r>
            <a:endParaRPr lang="be-BY" sz="32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8579" r="14563" b="11215"/>
          <a:stretch>
            <a:fillRect/>
          </a:stretch>
        </p:blipFill>
        <p:spPr bwMode="auto">
          <a:xfrm>
            <a:off x="0" y="962025"/>
            <a:ext cx="91440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9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8072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Возможности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системы:</a:t>
            </a:r>
            <a:endParaRPr lang="be-BY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14563" r="15450" b="26579"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3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789816"/>
            <a:ext cx="8712968" cy="507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Ø"/>
            </a:pPr>
            <a:r>
              <a:rPr lang="ru-RU" altLang="be-BY" sz="2100" b="1" dirty="0" smtClean="0">
                <a:solidFill>
                  <a:srgbClr val="1E4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be-BY" sz="2100" b="1" dirty="0" smtClean="0">
                <a:solidFill>
                  <a:srgbClr val="1E47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altLang="be-BY" sz="2100" b="1" dirty="0">
                <a:solidFill>
                  <a:srgbClr val="1E47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с авторским профилем в системе </a:t>
            </a:r>
            <a:r>
              <a:rPr lang="ru-RU" altLang="be-BY" sz="21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INDEX </a:t>
            </a:r>
            <a:r>
              <a:rPr lang="ru-RU" altLang="be-BY" sz="2100" b="1" dirty="0" smtClean="0">
                <a:solidFill>
                  <a:srgbClr val="1E47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 зарегистрироваться</a:t>
            </a:r>
            <a:r>
              <a:rPr lang="ru-RU" altLang="be-BY" sz="2100" b="1" dirty="0">
                <a:solidFill>
                  <a:srgbClr val="1E47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но уже в качестве автора.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Ø"/>
            </a:pPr>
            <a:r>
              <a:rPr lang="ru-RU" altLang="be-BY" sz="2100" b="1" dirty="0" smtClean="0">
                <a:solidFill>
                  <a:srgbClr val="1E47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Анкета регистрации </a:t>
            </a:r>
            <a:r>
              <a:rPr lang="ru-RU" altLang="be-BY" sz="2100" b="1" dirty="0">
                <a:solidFill>
                  <a:srgbClr val="1E47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автора в </a:t>
            </a:r>
            <a:r>
              <a:rPr lang="ru-RU" altLang="be-BY" sz="21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INDEX </a:t>
            </a:r>
            <a:r>
              <a:rPr lang="ru-RU" altLang="be-BY" sz="2100" b="1" dirty="0">
                <a:solidFill>
                  <a:srgbClr val="1E47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объединена с регистрацией пользователя на портале Научной электронной библиотеки eLIBRARY.RU.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Ø"/>
            </a:pPr>
            <a:r>
              <a:rPr lang="ru-RU" altLang="be-BY" sz="2100" b="1" dirty="0" smtClean="0">
                <a:solidFill>
                  <a:srgbClr val="1E47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Если Вы уже зарегистрированы как пользователь, то </a:t>
            </a:r>
            <a:r>
              <a:rPr lang="ru-RU" altLang="be-BY" sz="21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altLang="be-BY" sz="21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регистрации в </a:t>
            </a:r>
            <a:r>
              <a:rPr lang="ru-RU" altLang="be-BY" sz="21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INDEX </a:t>
            </a:r>
            <a:r>
              <a:rPr lang="ru-RU" altLang="be-BY" sz="21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нужно просто заполнить несколько дополнительных полей.</a:t>
            </a:r>
          </a:p>
        </p:txBody>
      </p:sp>
    </p:spTree>
    <p:extLst>
      <p:ext uri="{BB962C8B-B14F-4D97-AF65-F5344CB8AC3E}">
        <p14:creationId xmlns:p14="http://schemas.microsoft.com/office/powerpoint/2010/main" val="22083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 </a:t>
            </a:r>
            <a:r>
              <a:rPr lang="be-BY" dirty="0"/>
              <a:t/>
            </a:r>
            <a:br>
              <a:rPr lang="be-BY" dirty="0"/>
            </a:br>
            <a:r>
              <a:rPr lang="en-US" dirty="0"/>
              <a:t> </a:t>
            </a:r>
            <a:r>
              <a:rPr lang="be-BY" dirty="0"/>
              <a:t/>
            </a:r>
            <a:br>
              <a:rPr lang="be-BY" dirty="0"/>
            </a:br>
            <a:r>
              <a:rPr lang="en-US" dirty="0"/>
              <a:t> </a:t>
            </a:r>
            <a:r>
              <a:rPr lang="be-BY" dirty="0"/>
              <a:t/>
            </a:r>
            <a:br>
              <a:rPr lang="be-BY" dirty="0"/>
            </a:b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стартовой  странице  Научной  электронной  библиотеки  по адресу</a:t>
            </a: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27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7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elibrary</a:t>
            </a:r>
            <a:r>
              <a:rPr lang="ru-RU" sz="27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7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en-US" sz="27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вверху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АВТОРАМ</a:t>
            </a:r>
            <a:r>
              <a:rPr lang="be-BY" sz="3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3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> </a:t>
            </a:r>
            <a:r>
              <a:rPr lang="be-BY" dirty="0"/>
              <a:t/>
            </a:r>
            <a:br>
              <a:rPr lang="be-BY" dirty="0"/>
            </a:br>
            <a:endParaRPr lang="be-BY" sz="3100" dirty="0"/>
          </a:p>
        </p:txBody>
      </p:sp>
      <p:pic>
        <p:nvPicPr>
          <p:cNvPr id="1027" name="Picture 3" descr="X:\Мои документы\РИНЦ Презентации\screenshots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5486400" y="1268760"/>
            <a:ext cx="1533872" cy="8423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7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2978</TotalTime>
  <Words>821</Words>
  <Application>Microsoft Office PowerPoint</Application>
  <PresentationFormat>Экран (4:3)</PresentationFormat>
  <Paragraphs>78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Российский индекс научного цитирования (РИНЦ)  </vt:lpstr>
      <vt:lpstr>Презентация PowerPoint</vt:lpstr>
      <vt:lpstr>Презентация PowerPoint</vt:lpstr>
      <vt:lpstr>Возможности системы:</vt:lpstr>
      <vt:lpstr>  Возможности системы:</vt:lpstr>
      <vt:lpstr>Презентация PowerPoint</vt:lpstr>
      <vt:lpstr>      На  стартовой  странице  Научной  электронной  библиотеки  по адресу http://elibrary.ru найдите вверху раздел АВТОРАМ  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Теперь, когда Вы будете входить в Научную электронную библиотеку E-Library под своим именем, Вы будете видеть свой индивидуальный SPIN-код автора, который генерируется автоматически при регистрации в SCIENCE INDEX</vt:lpstr>
      <vt:lpstr>Презентация PowerPoint</vt:lpstr>
      <vt:lpstr>Презентация PowerPoint</vt:lpstr>
      <vt:lpstr>ПОИСК АВТОРА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СИО4</dc:creator>
  <cp:lastModifiedBy>PavelDAS (https://vk.com/paveldaz)</cp:lastModifiedBy>
  <cp:revision>158</cp:revision>
  <dcterms:created xsi:type="dcterms:W3CDTF">2017-03-29T06:48:14Z</dcterms:created>
  <dcterms:modified xsi:type="dcterms:W3CDTF">2025-12-18T12:32:35Z</dcterms:modified>
</cp:coreProperties>
</file>